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1634" autoAdjust="0"/>
  </p:normalViewPr>
  <p:slideViewPr>
    <p:cSldViewPr snapToGrid="0" snapToObjects="1">
      <p:cViewPr>
        <p:scale>
          <a:sx n="70" d="100"/>
          <a:sy n="70" d="100"/>
        </p:scale>
        <p:origin x="1373" y="17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333168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Erik DuCharme</a:t>
            </a:r>
          </a:p>
          <a:p>
            <a:r>
              <a:rPr lang="en-US" dirty="0">
                <a:solidFill>
                  <a:schemeClr val="bg2"/>
                </a:solidFill>
                <a:latin typeface="Abadi" panose="020B0604020104020204" pitchFamily="34" charset="0"/>
                <a:ea typeface="SF Pro" pitchFamily="2" charset="0"/>
                <a:cs typeface="SF Pro" pitchFamily="2" charset="0"/>
              </a:rPr>
              <a:t>December 3,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8411" y="1486958"/>
            <a:ext cx="5337278" cy="4351338"/>
          </a:xfrm>
          <a:prstGeom prst="rect">
            <a:avLst/>
          </a:prstGeom>
        </p:spPr>
        <p:txBody>
          <a:bodyPr/>
          <a:lstStyle/>
          <a:p>
            <a:pPr marR="0" lvl="0" algn="l" defTabSz="914400" rtl="0" eaLnBrk="0" fontAlgn="base" latinLnBrk="0" hangingPunct="0">
              <a:spcAft>
                <a:spcPct val="0"/>
              </a:spcAft>
              <a:buClrTx/>
              <a:buSzTx/>
              <a:buFontTx/>
              <a:buChar char="•"/>
              <a:tabLst/>
            </a:pPr>
            <a:endParaRPr kumimoji="0" lang="en-US" altLang="en-US" sz="2200" b="0" i="0" u="none" strike="noStrike" cap="none" normalizeH="0" baseline="0" dirty="0">
              <a:ln>
                <a:noFill/>
              </a:ln>
              <a:solidFill>
                <a:schemeClr val="tx1"/>
              </a:solidFill>
              <a:effectLst/>
              <a:latin typeface="Abadi" panose="020B0604020104020204" pitchFamily="34" charset="0"/>
            </a:endParaRPr>
          </a:p>
          <a:p>
            <a:pPr marR="0" lvl="0" algn="l" defTabSz="914400" rtl="0" eaLnBrk="0" fontAlgn="base" latinLnBrk="0" hangingPunct="0">
              <a:spcAft>
                <a:spcPct val="0"/>
              </a:spcAft>
              <a:buClrTx/>
              <a:buSzTx/>
              <a:buFontTx/>
              <a:buChar char="•"/>
              <a:tabLst/>
            </a:pPr>
            <a:r>
              <a:rPr kumimoji="0" lang="en-US" altLang="en-US" sz="2200" b="0" i="0" u="none" strike="noStrike" cap="none" normalizeH="0" baseline="0" dirty="0">
                <a:ln>
                  <a:noFill/>
                </a:ln>
                <a:solidFill>
                  <a:schemeClr val="tx1"/>
                </a:solidFill>
                <a:effectLst/>
                <a:latin typeface="Abadi" panose="020B0604020104020204" pitchFamily="34" charset="0"/>
              </a:rPr>
              <a:t>Conducted exploratory data analysis to define the training labels</a:t>
            </a:r>
          </a:p>
          <a:p>
            <a:pPr marR="0" lvl="0" algn="l" defTabSz="914400" rtl="0" eaLnBrk="0" fontAlgn="base" latinLnBrk="0" hangingPunct="0">
              <a:spcAft>
                <a:spcPct val="0"/>
              </a:spcAft>
              <a:buClrTx/>
              <a:buSzTx/>
              <a:buFontTx/>
              <a:buChar char="•"/>
              <a:tabLst/>
            </a:pPr>
            <a:r>
              <a:rPr kumimoji="0" lang="en-US" altLang="en-US" sz="2200" b="0" i="0" u="none" strike="noStrike" cap="none" normalizeH="0" baseline="0" dirty="0">
                <a:ln>
                  <a:noFill/>
                </a:ln>
                <a:solidFill>
                  <a:schemeClr val="tx1"/>
                </a:solidFill>
                <a:effectLst/>
                <a:latin typeface="Abadi" panose="020B0604020104020204" pitchFamily="34" charset="0"/>
              </a:rPr>
              <a:t>Analyzed the data to calculate the number of launches per site and the frequency of each orbit type</a:t>
            </a:r>
          </a:p>
          <a:p>
            <a:pPr marR="0" lvl="0" algn="l" defTabSz="914400" rtl="0" eaLnBrk="0" fontAlgn="base" latinLnBrk="0" hangingPunct="0">
              <a:spcAft>
                <a:spcPct val="0"/>
              </a:spcAft>
              <a:buClrTx/>
              <a:buSzTx/>
              <a:buFontTx/>
              <a:buChar char="•"/>
              <a:tabLst/>
            </a:pPr>
            <a:r>
              <a:rPr kumimoji="0" lang="en-US" altLang="en-US" sz="2200" b="0" i="0" u="none" strike="noStrike" cap="none" normalizeH="0" baseline="0" dirty="0">
                <a:ln>
                  <a:noFill/>
                </a:ln>
                <a:solidFill>
                  <a:schemeClr val="tx1"/>
                </a:solidFill>
                <a:effectLst/>
                <a:latin typeface="Abadi" panose="020B0604020104020204" pitchFamily="34" charset="0"/>
              </a:rPr>
              <a:t>Derived the landing outcome label from the outcome column and saved the results as a CSV file</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6612797" y="1435737"/>
            <a:ext cx="5017252" cy="3986526"/>
          </a:xfrm>
          <a:prstGeom prst="rect">
            <a:avLst/>
          </a:prstGeom>
          <a:ln>
            <a:solidFill>
              <a:schemeClr val="tx1"/>
            </a:solidFill>
          </a:ln>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8496" y="1493961"/>
            <a:ext cx="5794075" cy="461292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 then examined the relationship between data such as flight number, launch Site, payload and launch site, success rate of each orbit type, flight number and orbit type, the launch success yearly trend, and created visualizations.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Visit my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https://github.com/educh18/IBM-Course-10-Capstone/blob/main/Module%202%20-%20Exploring%20and%20Preparing%20Data.ipynb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6650AC3A-2F1A-1954-AD6E-F42BC43A3E0D}"/>
              </a:ext>
            </a:extLst>
          </p:cNvPr>
          <p:cNvPicPr>
            <a:picLocks noChangeAspect="1"/>
          </p:cNvPicPr>
          <p:nvPr/>
        </p:nvPicPr>
        <p:blipFill>
          <a:blip r:embed="rId3"/>
          <a:stretch>
            <a:fillRect/>
          </a:stretch>
        </p:blipFill>
        <p:spPr>
          <a:xfrm>
            <a:off x="6422571" y="1374456"/>
            <a:ext cx="5494496" cy="473243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6203"/>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 then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 and applied EDA with SQL to get insight from the data. Some of the queries included:</a:t>
            </a:r>
          </a:p>
          <a:p>
            <a:pPr lvl="1">
              <a:lnSpc>
                <a:spcPct val="100000"/>
              </a:lnSpc>
              <a:spcBef>
                <a:spcPts val="1400"/>
              </a:spcBef>
              <a:buFontTx/>
              <a:buChar char="-"/>
            </a:pPr>
            <a:r>
              <a:rPr lang="en-US" sz="1700" dirty="0">
                <a:latin typeface="Abadi"/>
              </a:rPr>
              <a:t>The names of unique launch sites in the space mission.</a:t>
            </a:r>
          </a:p>
          <a:p>
            <a:pPr lvl="1">
              <a:lnSpc>
                <a:spcPct val="100000"/>
              </a:lnSpc>
              <a:spcBef>
                <a:spcPts val="1400"/>
              </a:spcBef>
              <a:buFontTx/>
              <a:buChar char="-"/>
            </a:pPr>
            <a:r>
              <a:rPr lang="en-US" sz="1700" dirty="0">
                <a:latin typeface="Abadi"/>
              </a:rPr>
              <a:t>The total payload mass carried by boosters launched by NASA (CRS)</a:t>
            </a:r>
          </a:p>
          <a:p>
            <a:pPr lvl="1">
              <a:lnSpc>
                <a:spcPct val="100000"/>
              </a:lnSpc>
              <a:spcBef>
                <a:spcPts val="1400"/>
              </a:spcBef>
              <a:buFontTx/>
              <a:buChar char="-"/>
            </a:pPr>
            <a:r>
              <a:rPr lang="en-US" sz="1700" dirty="0">
                <a:latin typeface="Abadi"/>
              </a:rPr>
              <a:t>The average payload mass carried by booster version F9 v1.1</a:t>
            </a:r>
          </a:p>
          <a:p>
            <a:pPr lvl="1">
              <a:lnSpc>
                <a:spcPct val="100000"/>
              </a:lnSpc>
              <a:spcBef>
                <a:spcPts val="1400"/>
              </a:spcBef>
              <a:buFontTx/>
              <a:buChar char="-"/>
            </a:pPr>
            <a:r>
              <a:rPr lang="en-US" sz="1700" dirty="0">
                <a:latin typeface="Abadi"/>
              </a:rPr>
              <a:t>The total number of successful and failure mission outcomes</a:t>
            </a:r>
          </a:p>
          <a:p>
            <a:pPr lvl="1">
              <a:lnSpc>
                <a:spcPct val="100000"/>
              </a:lnSpc>
              <a:spcBef>
                <a:spcPts val="1400"/>
              </a:spcBef>
              <a:buFontTx/>
              <a:buChar char="-"/>
            </a:pPr>
            <a:r>
              <a:rPr lang="en-US" sz="1700" dirty="0">
                <a:latin typeface="Abadi"/>
              </a:rPr>
              <a:t>The failed landing outcomes in drone ship, their booster version and launch site names.</a:t>
            </a:r>
            <a:endParaRPr lang="en-US" sz="2200" dirty="0">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Visit my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https://github.com/educh18/IBM-Course-10-Capstone/blob/main/Module%202-sql-coursera_sqllite.ipynb</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4940"/>
            <a:ext cx="10515600"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Plotted all launch sites on a Folium map and added visual elements like markers, circles, and lines to represent the success or failure of launches at each site</a:t>
            </a:r>
          </a:p>
          <a:p>
            <a:pPr>
              <a:lnSpc>
                <a:spcPct val="100000"/>
              </a:lnSpc>
              <a:spcBef>
                <a:spcPts val="1400"/>
              </a:spcBef>
            </a:pPr>
            <a:r>
              <a:rPr lang="en-US" sz="2200" dirty="0">
                <a:solidFill>
                  <a:schemeClr val="accent3">
                    <a:lumMod val="25000"/>
                  </a:schemeClr>
                </a:solidFill>
                <a:latin typeface="Abadi" panose="020B0604020104020204" pitchFamily="34" charset="0"/>
              </a:rPr>
              <a:t>Classified launch outcomes into binary features: class 0 for failures and class 1 for successes</a:t>
            </a:r>
          </a:p>
          <a:p>
            <a:pPr>
              <a:lnSpc>
                <a:spcPct val="100000"/>
              </a:lnSpc>
              <a:spcBef>
                <a:spcPts val="1400"/>
              </a:spcBef>
            </a:pPr>
            <a:r>
              <a:rPr lang="en-US" sz="2200" dirty="0">
                <a:solidFill>
                  <a:schemeClr val="accent3">
                    <a:lumMod val="25000"/>
                  </a:schemeClr>
                </a:solidFill>
                <a:latin typeface="Abadi" panose="020B0604020104020204" pitchFamily="34" charset="0"/>
              </a:rPr>
              <a:t>Used color-coded marker clusters to analyze and identify which launch sites showed higher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Measured the distances from each launch site to nearby infrastructure, such as railways, highways, and coastlines</a:t>
            </a:r>
          </a:p>
          <a:p>
            <a:pPr>
              <a:lnSpc>
                <a:spcPct val="100000"/>
              </a:lnSpc>
              <a:spcBef>
                <a:spcPts val="1400"/>
              </a:spcBef>
            </a:pPr>
            <a:r>
              <a:rPr lang="en-US" sz="2200" dirty="0">
                <a:solidFill>
                  <a:schemeClr val="accent3">
                    <a:lumMod val="25000"/>
                  </a:schemeClr>
                </a:solidFill>
                <a:latin typeface="Abadi" panose="020B0604020104020204" pitchFamily="34" charset="0"/>
              </a:rPr>
              <a:t>Investigated questions like whether launch sites are situated near key infrastructure (ex. highways) and maintain a safe distance from cities</a:t>
            </a:r>
          </a:p>
          <a:p>
            <a:pPr>
              <a:lnSpc>
                <a:spcPct val="100000"/>
              </a:lnSpc>
              <a:spcBef>
                <a:spcPts val="1400"/>
              </a:spcBef>
            </a:pPr>
            <a:r>
              <a:rPr lang="en-US" sz="2200" dirty="0">
                <a:solidFill>
                  <a:schemeClr val="accent3">
                    <a:lumMod val="25000"/>
                  </a:schemeClr>
                </a:solidFill>
                <a:latin typeface="Abadi" panose="020B0604020104020204" pitchFamily="34" charset="0"/>
              </a:rPr>
              <a:t>Visit my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https://github.com/educh18/IBM-Course-10-Capstone/blob/main/Module%203-launch_site_location.ipynb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I plotted pie charts showing the total launches by a certain sites, and I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My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http://https://github.com/educh18/IBM-Course-10-Capstone/blob/main/Module%204%20-%20Machine%20Learning%20Prediction.ipynb</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a:rPr>
              <a:t>The data was loaded using </a:t>
            </a:r>
            <a:r>
              <a:rPr lang="en-US" sz="2200" dirty="0" err="1">
                <a:solidFill>
                  <a:schemeClr val="accent3">
                    <a:lumMod val="25000"/>
                  </a:schemeClr>
                </a:solidFill>
                <a:latin typeface="Abadi"/>
              </a:rPr>
              <a:t>numpy</a:t>
            </a:r>
            <a:r>
              <a:rPr lang="en-US" sz="2200" dirty="0">
                <a:solidFill>
                  <a:schemeClr val="accent3">
                    <a:lumMod val="25000"/>
                  </a:schemeClr>
                </a:solidFill>
                <a:latin typeface="Abadi"/>
              </a:rPr>
              <a:t> and pandas.  It transformed the data, and split our data into training and testing</a:t>
            </a:r>
          </a:p>
          <a:p>
            <a:pPr>
              <a:lnSpc>
                <a:spcPct val="100000"/>
              </a:lnSpc>
              <a:spcBef>
                <a:spcPts val="1400"/>
              </a:spcBef>
            </a:pPr>
            <a:r>
              <a:rPr lang="en-US" sz="2200" dirty="0">
                <a:solidFill>
                  <a:schemeClr val="accent3">
                    <a:lumMod val="25000"/>
                  </a:schemeClr>
                </a:solidFill>
                <a:latin typeface="Abadi"/>
              </a:rPr>
              <a:t>Different machine learning models were built and tuned different hyperparameters using </a:t>
            </a:r>
            <a:r>
              <a:rPr lang="en-US" sz="2200" dirty="0" err="1">
                <a:solidFill>
                  <a:schemeClr val="accent3">
                    <a:lumMod val="25000"/>
                  </a:schemeClr>
                </a:solidFill>
                <a:latin typeface="Abadi"/>
              </a:rPr>
              <a:t>GridSearchCV</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Accuracy was used as the metric for our model, improving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This was found to be the best performing classification model.</a:t>
            </a: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https://github.com/educh18/IBM-Course-10-Capstone/blob/main/Module%204%20-%20Machine%20Learning%20Prediction.ipynb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50842"/>
            <a:ext cx="9908875" cy="107058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more flights there are at a launch site, the greater the success rate at that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2BFEC75D-5629-8A29-7D07-7C6FD98AC964}"/>
              </a:ext>
            </a:extLst>
          </p:cNvPr>
          <p:cNvPicPr>
            <a:picLocks noChangeAspect="1"/>
          </p:cNvPicPr>
          <p:nvPr/>
        </p:nvPicPr>
        <p:blipFill>
          <a:blip r:embed="rId3"/>
          <a:stretch>
            <a:fillRect/>
          </a:stretch>
        </p:blipFill>
        <p:spPr>
          <a:xfrm>
            <a:off x="306366" y="2721429"/>
            <a:ext cx="11230046" cy="2906485"/>
          </a:xfrm>
          <a:prstGeom prst="rect">
            <a:avLst/>
          </a:prstGeom>
        </p:spPr>
      </p:pic>
      <p:pic>
        <p:nvPicPr>
          <p:cNvPr id="7" name="Picture 6">
            <a:extLst>
              <a:ext uri="{FF2B5EF4-FFF2-40B4-BE49-F238E27FC236}">
                <a16:creationId xmlns:a16="http://schemas.microsoft.com/office/drawing/2014/main" id="{7A3569B2-10C2-308A-D9DF-DA5D86FFA369}"/>
              </a:ext>
            </a:extLst>
          </p:cNvPr>
          <p:cNvPicPr>
            <a:picLocks noChangeAspect="1"/>
          </p:cNvPicPr>
          <p:nvPr/>
        </p:nvPicPr>
        <p:blipFill>
          <a:blip r:embed="rId4"/>
          <a:stretch>
            <a:fillRect/>
          </a:stretch>
        </p:blipFill>
        <p:spPr>
          <a:xfrm>
            <a:off x="11011816" y="3878619"/>
            <a:ext cx="547590" cy="54759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466019"/>
            <a:ext cx="10093932" cy="17603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higher the payload for </a:t>
            </a:r>
            <a:r>
              <a:rPr lang="en-US" sz="2200" dirty="0">
                <a:latin typeface="Abadi" panose="020B0604020104020204" pitchFamily="34" charset="0"/>
              </a:rPr>
              <a:t>launch site </a:t>
            </a:r>
            <a:r>
              <a:rPr lang="en-US" sz="2200" b="0" i="0" dirty="0">
                <a:effectLst/>
                <a:latin typeface="Abadi" panose="020B0604020104020204" pitchFamily="34" charset="0"/>
              </a:rPr>
              <a:t>CCAFS LC-40</a:t>
            </a:r>
            <a:r>
              <a:rPr lang="en-US" sz="2200" dirty="0">
                <a:latin typeface="Abadi" panose="020B0604020104020204" pitchFamily="34" charset="0"/>
              </a:rPr>
              <a:t>, the </a:t>
            </a:r>
            <a:r>
              <a:rPr lang="en-US" sz="2200" dirty="0">
                <a:solidFill>
                  <a:schemeClr val="accent3">
                    <a:lumMod val="25000"/>
                  </a:schemeClr>
                </a:solidFill>
                <a:latin typeface="Abadi" panose="020B0604020104020204" pitchFamily="34" charset="0"/>
              </a:rPr>
              <a:t>higher the success rate of the launch</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C7A7042-7A6E-9A19-C9CB-95C3B62AD502}"/>
              </a:ext>
            </a:extLst>
          </p:cNvPr>
          <p:cNvPicPr>
            <a:picLocks noChangeAspect="1"/>
          </p:cNvPicPr>
          <p:nvPr/>
        </p:nvPicPr>
        <p:blipFill>
          <a:blip r:embed="rId3"/>
          <a:stretch>
            <a:fillRect/>
          </a:stretch>
        </p:blipFill>
        <p:spPr>
          <a:xfrm>
            <a:off x="544669" y="1531778"/>
            <a:ext cx="10913303" cy="2230950"/>
          </a:xfrm>
          <a:prstGeom prst="rect">
            <a:avLst/>
          </a:prstGeom>
        </p:spPr>
      </p:pic>
      <p:pic>
        <p:nvPicPr>
          <p:cNvPr id="7" name="Picture 6">
            <a:extLst>
              <a:ext uri="{FF2B5EF4-FFF2-40B4-BE49-F238E27FC236}">
                <a16:creationId xmlns:a16="http://schemas.microsoft.com/office/drawing/2014/main" id="{C5ADFDAD-19A8-C8E6-8F38-975FC2FC20C9}"/>
              </a:ext>
            </a:extLst>
          </p:cNvPr>
          <p:cNvPicPr>
            <a:picLocks noChangeAspect="1"/>
          </p:cNvPicPr>
          <p:nvPr/>
        </p:nvPicPr>
        <p:blipFill>
          <a:blip r:embed="rId4"/>
          <a:stretch>
            <a:fillRect/>
          </a:stretch>
        </p:blipFill>
        <p:spPr>
          <a:xfrm>
            <a:off x="10949240" y="2373458"/>
            <a:ext cx="547590" cy="54759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5527399"/>
            <a:ext cx="10515600" cy="769943"/>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rates, while SO and GTO had the least successful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FAA4C551-12E7-B926-2DE1-729EE8B63579}"/>
              </a:ext>
            </a:extLst>
          </p:cNvPr>
          <p:cNvPicPr>
            <a:picLocks noChangeAspect="1"/>
          </p:cNvPicPr>
          <p:nvPr/>
        </p:nvPicPr>
        <p:blipFill>
          <a:blip r:embed="rId3"/>
          <a:stretch>
            <a:fillRect/>
          </a:stretch>
        </p:blipFill>
        <p:spPr>
          <a:xfrm>
            <a:off x="2006874" y="1436144"/>
            <a:ext cx="7692297" cy="402030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7982" y="4720620"/>
            <a:ext cx="10687961" cy="1598730"/>
          </a:xfrm>
          <a:prstGeom prst="rect">
            <a:avLst/>
          </a:prstGeom>
        </p:spPr>
        <p:txBody>
          <a:bodyPr>
            <a:normAutofit/>
          </a:bodyPr>
          <a:lstStyle/>
          <a:p>
            <a:r>
              <a:rPr lang="en-US" sz="2200" dirty="0">
                <a:latin typeface="Abadi" panose="020B0604020104020204" pitchFamily="34" charset="0"/>
              </a:rPr>
              <a:t>The plot below illustrates the relationship between Flight Number and Orbit Type. In the LEO orbit, a correlation is observed between the number of flights and mission success. However, in the GTO orbit, no such relationship is evident between flight number and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D248ED09-D46E-59B7-DF55-D1F9EA2E30C7}"/>
              </a:ext>
            </a:extLst>
          </p:cNvPr>
          <p:cNvPicPr>
            <a:picLocks noChangeAspect="1"/>
          </p:cNvPicPr>
          <p:nvPr/>
        </p:nvPicPr>
        <p:blipFill>
          <a:blip r:embed="rId3"/>
          <a:stretch>
            <a:fillRect/>
          </a:stretch>
        </p:blipFill>
        <p:spPr>
          <a:xfrm>
            <a:off x="711676" y="1526513"/>
            <a:ext cx="10844267" cy="2762458"/>
          </a:xfrm>
          <a:prstGeom prst="rect">
            <a:avLst/>
          </a:prstGeom>
        </p:spPr>
      </p:pic>
      <p:pic>
        <p:nvPicPr>
          <p:cNvPr id="6" name="Picture 5">
            <a:extLst>
              <a:ext uri="{FF2B5EF4-FFF2-40B4-BE49-F238E27FC236}">
                <a16:creationId xmlns:a16="http://schemas.microsoft.com/office/drawing/2014/main" id="{9E33A50C-3C3E-91CB-EEAC-8CA302630AD0}"/>
              </a:ext>
            </a:extLst>
          </p:cNvPr>
          <p:cNvPicPr>
            <a:picLocks noChangeAspect="1"/>
          </p:cNvPicPr>
          <p:nvPr/>
        </p:nvPicPr>
        <p:blipFill>
          <a:blip r:embed="rId4"/>
          <a:stretch>
            <a:fillRect/>
          </a:stretch>
        </p:blipFill>
        <p:spPr>
          <a:xfrm>
            <a:off x="11011816" y="2633947"/>
            <a:ext cx="547590" cy="54759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35450"/>
            <a:ext cx="10515600" cy="83202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can observe that with heavier payloads, the successful landing are more for PO, LEO and ISS orbits, as opposed to lighter payloads.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F5022D05-5660-5CF8-1C50-4828C997D4A7}"/>
              </a:ext>
            </a:extLst>
          </p:cNvPr>
          <p:cNvPicPr>
            <a:picLocks noChangeAspect="1"/>
          </p:cNvPicPr>
          <p:nvPr/>
        </p:nvPicPr>
        <p:blipFill>
          <a:blip r:embed="rId3"/>
          <a:stretch>
            <a:fillRect/>
          </a:stretch>
        </p:blipFill>
        <p:spPr>
          <a:xfrm>
            <a:off x="436621" y="3020642"/>
            <a:ext cx="11060192" cy="2551760"/>
          </a:xfrm>
          <a:prstGeom prst="rect">
            <a:avLst/>
          </a:prstGeom>
        </p:spPr>
      </p:pic>
      <p:pic>
        <p:nvPicPr>
          <p:cNvPr id="7" name="Picture 6">
            <a:extLst>
              <a:ext uri="{FF2B5EF4-FFF2-40B4-BE49-F238E27FC236}">
                <a16:creationId xmlns:a16="http://schemas.microsoft.com/office/drawing/2014/main" id="{D1F20930-AFAC-777E-AF04-7A1AECDCF804}"/>
              </a:ext>
            </a:extLst>
          </p:cNvPr>
          <p:cNvPicPr>
            <a:picLocks noChangeAspect="1"/>
          </p:cNvPicPr>
          <p:nvPr/>
        </p:nvPicPr>
        <p:blipFill>
          <a:blip r:embed="rId4"/>
          <a:stretch>
            <a:fillRect/>
          </a:stretch>
        </p:blipFill>
        <p:spPr>
          <a:xfrm>
            <a:off x="10929257" y="4329477"/>
            <a:ext cx="567556" cy="56755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7414" y="1523206"/>
            <a:ext cx="3554773"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the success rate has kept increasing, on average, from 2013 until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03C16A9C-C90F-3D4D-95C9-98A568BA771B}"/>
              </a:ext>
            </a:extLst>
          </p:cNvPr>
          <p:cNvPicPr>
            <a:picLocks noChangeAspect="1"/>
          </p:cNvPicPr>
          <p:nvPr/>
        </p:nvPicPr>
        <p:blipFill>
          <a:blip r:embed="rId3"/>
          <a:stretch>
            <a:fillRect/>
          </a:stretch>
        </p:blipFill>
        <p:spPr>
          <a:xfrm>
            <a:off x="4232187" y="1640901"/>
            <a:ext cx="7225785" cy="412939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74235"/>
            <a:ext cx="24303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are the four (4) launch sites and their coordinates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8C96ACB-2C89-4B33-7EF2-396BC7DE7DA9}"/>
              </a:ext>
            </a:extLst>
          </p:cNvPr>
          <p:cNvPicPr>
            <a:picLocks noChangeAspect="1"/>
          </p:cNvPicPr>
          <p:nvPr/>
        </p:nvPicPr>
        <p:blipFill>
          <a:blip r:embed="rId3"/>
          <a:stretch>
            <a:fillRect/>
          </a:stretch>
        </p:blipFill>
        <p:spPr>
          <a:xfrm>
            <a:off x="3146866" y="1574672"/>
            <a:ext cx="8275124" cy="384060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8272"/>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F6C5C8CB-6E4C-17DE-2464-01EE5A94D40C}"/>
              </a:ext>
            </a:extLst>
          </p:cNvPr>
          <p:cNvPicPr>
            <a:picLocks noChangeAspect="1"/>
          </p:cNvPicPr>
          <p:nvPr/>
        </p:nvPicPr>
        <p:blipFill>
          <a:blip r:embed="rId3"/>
          <a:stretch>
            <a:fillRect/>
          </a:stretch>
        </p:blipFill>
        <p:spPr>
          <a:xfrm>
            <a:off x="628617" y="2130366"/>
            <a:ext cx="10875878" cy="315283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was calculated to be 45,596 units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20AE2F27-16E2-59F4-1B3E-0DBD5D499659}"/>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7" y="2427782"/>
            <a:ext cx="3262594" cy="1234898"/>
          </a:xfrm>
          <a:prstGeom prst="rect">
            <a:avLst/>
          </a:prstGeom>
        </p:spPr>
        <p:txBody>
          <a:bodyPr vert="horz" lIns="91440" tIns="45720" rIns="91440" bIns="45720" rtlCol="0">
            <a:normAutofit/>
          </a:bodyPr>
          <a:lstStyle/>
          <a:p>
            <a:pPr>
              <a:spcBef>
                <a:spcPts val="1400"/>
              </a:spcBef>
            </a:pPr>
            <a:r>
              <a:rPr lang="en-US" sz="1800" dirty="0"/>
              <a:t>The average payload mass carried by booster version F9 v1.1 was calculated to be 2928.4 units per launch</a:t>
            </a:r>
          </a:p>
          <a:p>
            <a:pPr>
              <a:spcBef>
                <a:spcPts val="1400"/>
              </a:spcBef>
            </a:pPr>
            <a:endParaRPr lang="en-US" sz="2000" dirty="0"/>
          </a:p>
        </p:txBody>
      </p:sp>
      <p:pic>
        <p:nvPicPr>
          <p:cNvPr id="2" name="Picture 1">
            <a:extLst>
              <a:ext uri="{FF2B5EF4-FFF2-40B4-BE49-F238E27FC236}">
                <a16:creationId xmlns:a16="http://schemas.microsoft.com/office/drawing/2014/main" id="{FF901745-EA30-DE81-9786-B79D55EC232D}"/>
              </a:ext>
            </a:extLst>
          </p:cNvPr>
          <p:cNvPicPr>
            <a:picLocks noChangeAspect="1"/>
          </p:cNvPicPr>
          <p:nvPr/>
        </p:nvPicPr>
        <p:blipFill>
          <a:blip r:embed="rId2"/>
          <a:stretch>
            <a:fillRect/>
          </a:stretch>
        </p:blipFill>
        <p:spPr>
          <a:xfrm>
            <a:off x="4848612" y="2031812"/>
            <a:ext cx="7180827" cy="288562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27</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0559" y="1623417"/>
            <a:ext cx="10814504" cy="891140"/>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I can see that the date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D5DAB18A-DC96-EFFC-D6AF-FC31025D2881}"/>
              </a:ext>
            </a:extLst>
          </p:cNvPr>
          <p:cNvPicPr>
            <a:picLocks noChangeAspect="1"/>
          </p:cNvPicPr>
          <p:nvPr/>
        </p:nvPicPr>
        <p:blipFill>
          <a:blip r:embed="rId3"/>
          <a:stretch>
            <a:fillRect/>
          </a:stretch>
        </p:blipFill>
        <p:spPr>
          <a:xfrm>
            <a:off x="1376225" y="2414610"/>
            <a:ext cx="9303172" cy="371091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93280" y="1485166"/>
            <a:ext cx="4632960"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A </a:t>
            </a:r>
            <a:r>
              <a:rPr lang="en-US" sz="2400" b="1" dirty="0">
                <a:latin typeface="Abadi" panose="020B0604020104020204" pitchFamily="34" charset="0"/>
              </a:rPr>
              <a:t>WHERE</a:t>
            </a:r>
            <a:r>
              <a:rPr lang="en-US" sz="2400" dirty="0">
                <a:latin typeface="Abadi" panose="020B0604020104020204" pitchFamily="34" charset="0"/>
              </a:rPr>
              <a:t> clause was used to filter for boosters that had successfully landed on drone ship, and then an </a:t>
            </a:r>
            <a:r>
              <a:rPr lang="en-US" sz="2400" b="1" dirty="0">
                <a:latin typeface="Abadi" panose="020B0604020104020204" pitchFamily="34" charset="0"/>
              </a:rPr>
              <a:t>AND </a:t>
            </a:r>
            <a:r>
              <a:rPr lang="en-US" sz="2400" dirty="0">
                <a:latin typeface="Abadi" panose="020B0604020104020204" pitchFamily="34" charset="0"/>
              </a:rPr>
              <a:t>condition was applied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B7DABD69-EF46-B968-3D3F-6C9F3F8F74E9}"/>
              </a:ext>
            </a:extLst>
          </p:cNvPr>
          <p:cNvPicPr>
            <a:picLocks noChangeAspect="1"/>
          </p:cNvPicPr>
          <p:nvPr/>
        </p:nvPicPr>
        <p:blipFill>
          <a:blip r:embed="rId3"/>
          <a:stretch>
            <a:fillRect/>
          </a:stretch>
        </p:blipFill>
        <p:spPr>
          <a:xfrm>
            <a:off x="643467" y="1457861"/>
            <a:ext cx="6253214" cy="42841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0931" y="1411344"/>
            <a:ext cx="5822898"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9645" y="1825625"/>
            <a:ext cx="4075954" cy="1384935"/>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I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3625D0C5-E903-F0BA-34FE-F8D95FD8F713}"/>
              </a:ext>
            </a:extLst>
          </p:cNvPr>
          <p:cNvPicPr>
            <a:picLocks noChangeAspect="1"/>
          </p:cNvPicPr>
          <p:nvPr/>
        </p:nvPicPr>
        <p:blipFill>
          <a:blip r:embed="rId3"/>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I determined the booster that have carried the maximum payload using a subquery in the </a:t>
            </a:r>
            <a:r>
              <a:rPr lang="en-US" sz="1800" b="1" dirty="0">
                <a:latin typeface="Abadi" panose="020B0604020104020204" pitchFamily="34" charset="0"/>
              </a:rPr>
              <a:t>WHERE</a:t>
            </a:r>
            <a:r>
              <a:rPr lang="en-US" sz="1800" dirty="0">
                <a:latin typeface="Abadi" panose="020B0604020104020204" pitchFamily="34" charset="0"/>
              </a:rPr>
              <a:t> clause and the </a:t>
            </a:r>
            <a:r>
              <a:rPr lang="en-US" sz="1800" b="1" dirty="0">
                <a:latin typeface="Abadi" panose="020B0604020104020204" pitchFamily="34" charset="0"/>
              </a:rPr>
              <a:t>MAX() </a:t>
            </a:r>
            <a:r>
              <a:rPr lang="en-US" sz="1800" dirty="0">
                <a:latin typeface="Abadi" panose="020B0604020104020204" pitchFamily="34" charset="0"/>
              </a:rPr>
              <a:t>function</a:t>
            </a:r>
          </a:p>
        </p:txBody>
      </p:sp>
      <p:pic>
        <p:nvPicPr>
          <p:cNvPr id="2" name="Picture 1">
            <a:extLst>
              <a:ext uri="{FF2B5EF4-FFF2-40B4-BE49-F238E27FC236}">
                <a16:creationId xmlns:a16="http://schemas.microsoft.com/office/drawing/2014/main" id="{7FEAB6AD-4FAD-AE4E-4A18-8BEC26EAA49A}"/>
              </a:ext>
            </a:extLst>
          </p:cNvPr>
          <p:cNvPicPr>
            <a:picLocks noChangeAspect="1"/>
          </p:cNvPicPr>
          <p:nvPr/>
        </p:nvPicPr>
        <p:blipFill>
          <a:blip r:embed="rId2"/>
          <a:stretch>
            <a:fillRect/>
          </a:stretch>
        </p:blipFill>
        <p:spPr>
          <a:xfrm>
            <a:off x="5128453" y="295275"/>
            <a:ext cx="6807658" cy="54801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368772"/>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E13D5916-34A1-D041-E21E-D194E08E2FB0}"/>
              </a:ext>
            </a:extLst>
          </p:cNvPr>
          <p:cNvPicPr>
            <a:picLocks noChangeAspect="1"/>
          </p:cNvPicPr>
          <p:nvPr/>
        </p:nvPicPr>
        <p:blipFill>
          <a:blip r:embed="rId3"/>
          <a:stretch>
            <a:fillRect/>
          </a:stretch>
        </p:blipFill>
        <p:spPr>
          <a:xfrm>
            <a:off x="1930639" y="2686051"/>
            <a:ext cx="8330722" cy="297056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1137034" y="609597"/>
            <a:ext cx="9392421" cy="13308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4520" y="2131776"/>
            <a:ext cx="4958966" cy="3917773"/>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I selected Landing outcomes and the </a:t>
            </a:r>
            <a:r>
              <a:rPr lang="en-US" sz="1800" b="1" dirty="0">
                <a:latin typeface="Abadi" panose="020B0604020104020204" pitchFamily="34" charset="0"/>
              </a:rPr>
              <a:t>COUNT</a:t>
            </a:r>
            <a:r>
              <a:rPr lang="en-US" sz="1800" dirty="0">
                <a:latin typeface="Abadi" panose="020B0604020104020204" pitchFamily="34" charset="0"/>
              </a:rPr>
              <a:t> of landing outcomes from the data and used the </a:t>
            </a:r>
            <a:r>
              <a:rPr lang="en-US" sz="1800" b="1" dirty="0">
                <a:latin typeface="Abadi" panose="020B0604020104020204" pitchFamily="34" charset="0"/>
              </a:rPr>
              <a:t>WHERE</a:t>
            </a:r>
            <a:r>
              <a:rPr lang="en-US" sz="1800" dirty="0">
                <a:latin typeface="Abadi" panose="020B0604020104020204" pitchFamily="34" charset="0"/>
              </a:rPr>
              <a:t> clause to filter for landing outcomes </a:t>
            </a:r>
            <a:r>
              <a:rPr lang="en-US" sz="1800" b="1" dirty="0">
                <a:latin typeface="Abadi" panose="020B0604020104020204" pitchFamily="34" charset="0"/>
              </a:rPr>
              <a:t>BETWEEN</a:t>
            </a:r>
            <a:r>
              <a:rPr lang="en-US" sz="1800" dirty="0">
                <a:latin typeface="Abadi" panose="020B0604020104020204" pitchFamily="34" charset="0"/>
              </a:rPr>
              <a:t> 2010-06-04 to 2010-03-20.</a:t>
            </a:r>
          </a:p>
          <a:p>
            <a:pPr>
              <a:spcBef>
                <a:spcPts val="1400"/>
              </a:spcBef>
            </a:pPr>
            <a:r>
              <a:rPr lang="en-US" sz="1800" dirty="0">
                <a:latin typeface="Abadi" panose="020B0604020104020204" pitchFamily="34" charset="0"/>
              </a:rPr>
              <a:t>I applied the </a:t>
            </a:r>
            <a:r>
              <a:rPr lang="en-US" sz="1800" b="1" dirty="0">
                <a:latin typeface="Abadi" panose="020B0604020104020204" pitchFamily="34" charset="0"/>
              </a:rPr>
              <a:t>GROUP BY </a:t>
            </a:r>
            <a:r>
              <a:rPr lang="en-US" sz="1800" dirty="0">
                <a:latin typeface="Abadi" panose="020B0604020104020204" pitchFamily="34" charset="0"/>
              </a:rPr>
              <a:t>clause to group the landing outcomes and the </a:t>
            </a:r>
            <a:r>
              <a:rPr lang="en-US" sz="1800" b="1" dirty="0">
                <a:latin typeface="Abadi" panose="020B0604020104020204" pitchFamily="34" charset="0"/>
              </a:rPr>
              <a:t>ORDER BY </a:t>
            </a:r>
            <a:r>
              <a:rPr lang="en-US" sz="1800" dirty="0">
                <a:latin typeface="Abadi" panose="020B0604020104020204" pitchFamily="34" charset="0"/>
              </a:rPr>
              <a:t>clause to order the grouped landing outcome in descending order.</a:t>
            </a:r>
          </a:p>
        </p:txBody>
      </p:sp>
      <p:pic>
        <p:nvPicPr>
          <p:cNvPr id="2" name="Picture 1">
            <a:extLst>
              <a:ext uri="{FF2B5EF4-FFF2-40B4-BE49-F238E27FC236}">
                <a16:creationId xmlns:a16="http://schemas.microsoft.com/office/drawing/2014/main" id="{54B6F782-52FF-7930-0CB2-8173EF7D1D61}"/>
              </a:ext>
            </a:extLst>
          </p:cNvPr>
          <p:cNvPicPr>
            <a:picLocks noChangeAspect="1"/>
          </p:cNvPicPr>
          <p:nvPr/>
        </p:nvPicPr>
        <p:blipFill>
          <a:blip r:embed="rId2"/>
          <a:stretch>
            <a:fillRect/>
          </a:stretch>
        </p:blipFill>
        <p:spPr>
          <a:xfrm>
            <a:off x="5573486" y="1940438"/>
            <a:ext cx="5849266" cy="4109110"/>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33</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World-Wide Launch Sites</a:t>
            </a:r>
          </a:p>
        </p:txBody>
      </p:sp>
      <p:pic>
        <p:nvPicPr>
          <p:cNvPr id="6" name="Content Placeholder 5">
            <a:extLst>
              <a:ext uri="{FF2B5EF4-FFF2-40B4-BE49-F238E27FC236}">
                <a16:creationId xmlns:a16="http://schemas.microsoft.com/office/drawing/2014/main" id="{BE6A56C4-78AE-FC71-27E0-22ECFCE22B42}"/>
              </a:ext>
            </a:extLst>
          </p:cNvPr>
          <p:cNvPicPr>
            <a:picLocks noChangeAspect="1"/>
          </p:cNvPicPr>
          <p:nvPr/>
        </p:nvPicPr>
        <p:blipFill>
          <a:blip r:embed="rId3"/>
          <a:stretch>
            <a:fillRect/>
          </a:stretch>
        </p:blipFill>
        <p:spPr>
          <a:xfrm>
            <a:off x="770011" y="1308538"/>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D91FBD9E-FC09-1540-6B69-F53919DE534D}"/>
              </a:ext>
            </a:extLst>
          </p:cNvPr>
          <p:cNvPicPr>
            <a:picLocks noChangeAspect="1"/>
          </p:cNvPicPr>
          <p:nvPr/>
        </p:nvPicPr>
        <p:blipFill>
          <a:blip r:embed="rId3"/>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Distances to Nearby Landmarks</a:t>
            </a:r>
          </a:p>
        </p:txBody>
      </p:sp>
      <p:pic>
        <p:nvPicPr>
          <p:cNvPr id="2" name="Content Placeholder 3">
            <a:extLst>
              <a:ext uri="{FF2B5EF4-FFF2-40B4-BE49-F238E27FC236}">
                <a16:creationId xmlns:a16="http://schemas.microsoft.com/office/drawing/2014/main" id="{50D0306C-DCBE-B948-C396-02E5E6D7386D}"/>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Achieved By Each Launch Site</a:t>
            </a:r>
          </a:p>
        </p:txBody>
      </p:sp>
      <p:pic>
        <p:nvPicPr>
          <p:cNvPr id="4" name="Content Placeholder 3">
            <a:extLst>
              <a:ext uri="{FF2B5EF4-FFF2-40B4-BE49-F238E27FC236}">
                <a16:creationId xmlns:a16="http://schemas.microsoft.com/office/drawing/2014/main" id="{3B78AC8E-0DB9-44EE-8B2E-59A7B1EB10FB}"/>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69571"/>
            <a:ext cx="10499275" cy="46808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6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for each rocket, much of the savings is because Space X can reuse the first stage of its rockets.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 and in doing so will save Space X money.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7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7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700" dirty="0">
                <a:solidFill>
                  <a:schemeClr val="accent3">
                    <a:lumMod val="25000"/>
                  </a:schemeClr>
                </a:solidFill>
                <a:latin typeface="Abadi" panose="020B0604020104020204" pitchFamily="34" charset="0"/>
              </a:rPr>
              <a:t>What operating conditions needs to be in place to ensure a successful landing program.</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a:t>
            </a:r>
          </a:p>
        </p:txBody>
      </p:sp>
      <p:pic>
        <p:nvPicPr>
          <p:cNvPr id="4" name="Content Placeholder 3">
            <a:extLst>
              <a:ext uri="{FF2B5EF4-FFF2-40B4-BE49-F238E27FC236}">
                <a16:creationId xmlns:a16="http://schemas.microsoft.com/office/drawing/2014/main" id="{2EFA7E84-04BD-9B7E-C94E-462A481D9FF1}"/>
              </a:ext>
            </a:extLst>
          </p:cNvPr>
          <p:cNvPicPr>
            <a:picLocks noChangeAspect="1"/>
          </p:cNvPicPr>
          <p:nvPr/>
        </p:nvPicPr>
        <p:blipFill>
          <a:blip r:embed="rId3"/>
          <a:stretch>
            <a:fillRect/>
          </a:stretch>
        </p:blipFill>
        <p:spPr>
          <a:xfrm>
            <a:off x="1687671" y="1355799"/>
            <a:ext cx="8544900" cy="487059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kern="1200" dirty="0">
                <a:solidFill>
                  <a:srgbClr val="0B49CB"/>
                </a:solidFill>
                <a:latin typeface="Abadi" panose="020B0604020104020204" pitchFamily="34" charset="0"/>
                <a:ea typeface="+mj-ea"/>
                <a:cs typeface="+mj-cs"/>
              </a:rPr>
              <a:t>Scatter Plot of Payload vs Launch Outcome for All Sites, With Different Payload </a:t>
            </a:r>
            <a:r>
              <a:rPr lang="en-US" sz="2400" dirty="0">
                <a:solidFill>
                  <a:srgbClr val="0B49CB"/>
                </a:solidFill>
                <a:latin typeface="Abadi" panose="020B0604020104020204" pitchFamily="34" charset="0"/>
                <a:ea typeface="+mj-ea"/>
                <a:cs typeface="+mj-cs"/>
              </a:rPr>
              <a:t>S</a:t>
            </a:r>
            <a:r>
              <a:rPr lang="en-US" sz="2400" kern="1200" dirty="0">
                <a:solidFill>
                  <a:srgbClr val="0B49CB"/>
                </a:solidFill>
                <a:latin typeface="Abadi" panose="020B0604020104020204" pitchFamily="34" charset="0"/>
                <a:ea typeface="+mj-ea"/>
                <a:cs typeface="+mj-cs"/>
              </a:rPr>
              <a:t>elected in the Range </a:t>
            </a:r>
            <a:r>
              <a:rPr lang="en-US" sz="2400" dirty="0">
                <a:solidFill>
                  <a:srgbClr val="0B49CB"/>
                </a:solidFill>
                <a:latin typeface="Abadi" panose="020B0604020104020204" pitchFamily="34" charset="0"/>
                <a:ea typeface="+mj-ea"/>
                <a:cs typeface="+mj-cs"/>
              </a:rPr>
              <a:t>S</a:t>
            </a:r>
            <a:r>
              <a:rPr lang="en-US" sz="2400" kern="1200" dirty="0">
                <a:solidFill>
                  <a:srgbClr val="0B49CB"/>
                </a:solidFill>
                <a:latin typeface="Abadi" panose="020B0604020104020204" pitchFamily="34" charset="0"/>
                <a:ea typeface="+mj-ea"/>
                <a:cs typeface="+mj-cs"/>
              </a:rPr>
              <a:t>lider</a:t>
            </a:r>
          </a:p>
        </p:txBody>
      </p:sp>
      <p:pic>
        <p:nvPicPr>
          <p:cNvPr id="2" name="Content Placeholder 3" descr="Graphical user interface, application&#10;&#10;Description automatically generated">
            <a:extLst>
              <a:ext uri="{FF2B5EF4-FFF2-40B4-BE49-F238E27FC236}">
                <a16:creationId xmlns:a16="http://schemas.microsoft.com/office/drawing/2014/main" id="{C7EB9AD9-534C-3161-CDB1-3F5DB777DB6C}"/>
              </a:ext>
            </a:extLst>
          </p:cNvPr>
          <p:cNvPicPr>
            <a:picLocks noChangeAspect="1"/>
          </p:cNvPicPr>
          <p:nvPr/>
        </p:nvPicPr>
        <p:blipFill>
          <a:blip r:embed="rId3"/>
          <a:stretch>
            <a:fillRect/>
          </a:stretch>
        </p:blipFill>
        <p:spPr>
          <a:xfrm>
            <a:off x="531182" y="1774371"/>
            <a:ext cx="11129635" cy="400666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AE1C1ED3-2D6D-4F20-3738-06622E44B3D7}"/>
              </a:ext>
            </a:extLst>
          </p:cNvPr>
          <p:cNvPicPr>
            <a:picLocks noChangeAspect="1"/>
          </p:cNvPicPr>
          <p:nvPr/>
        </p:nvPicPr>
        <p:blipFill>
          <a:blip r:embed="rId3"/>
          <a:stretch>
            <a:fillRect/>
          </a:stretch>
        </p:blipFill>
        <p:spPr>
          <a:xfrm>
            <a:off x="0" y="2225694"/>
            <a:ext cx="11919857" cy="3546156"/>
          </a:xfrm>
          <a:prstGeom prst="rect">
            <a:avLst/>
          </a:prstGeom>
        </p:spPr>
      </p:pic>
      <p:sp>
        <p:nvSpPr>
          <p:cNvPr id="3" name="TextBox 2">
            <a:extLst>
              <a:ext uri="{FF2B5EF4-FFF2-40B4-BE49-F238E27FC236}">
                <a16:creationId xmlns:a16="http://schemas.microsoft.com/office/drawing/2014/main" id="{CD498B5B-7798-F477-A988-B9F78867D605}"/>
              </a:ext>
            </a:extLst>
          </p:cNvPr>
          <p:cNvSpPr txBox="1"/>
          <p:nvPr/>
        </p:nvSpPr>
        <p:spPr>
          <a:xfrm>
            <a:off x="770011" y="1579363"/>
            <a:ext cx="8294915"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Abadi" panose="020B0604020104020204" pitchFamily="34" charset="0"/>
              </a:rPr>
              <a:t>The decision tree classifier is the model with the highest classification accuracy</a:t>
            </a:r>
          </a:p>
          <a:p>
            <a:endParaRPr lang="en-US"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850571"/>
            <a:ext cx="5119160" cy="4071257"/>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4E78D558-0AF9-7829-F910-6CAE32716EC0}"/>
              </a:ext>
            </a:extLst>
          </p:cNvPr>
          <p:cNvPicPr>
            <a:picLocks noChangeAspect="1"/>
          </p:cNvPicPr>
          <p:nvPr/>
        </p:nvPicPr>
        <p:blipFill>
          <a:blip r:embed="rId3"/>
          <a:stretch>
            <a:fillRect/>
          </a:stretch>
        </p:blipFill>
        <p:spPr>
          <a:xfrm>
            <a:off x="5889171" y="1728875"/>
            <a:ext cx="5396440" cy="390351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94675" cy="4351338"/>
          </a:xfrm>
          <a:prstGeom prst="rect">
            <a:avLst/>
          </a:prstGeom>
        </p:spPr>
        <p:txBody>
          <a:bodyPr>
            <a:normAutofit/>
          </a:body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rates have increase from 2013 until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tx1"/>
                </a:solidFill>
                <a:latin typeface="Abadi"/>
              </a:rPr>
              <a:t>The data was collected by using SpaceX API, as well as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tx1"/>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data was collected using various methods</a:t>
            </a:r>
          </a:p>
          <a:p>
            <a:pPr marL="0" lvl="0" eaLnBrk="0" fontAlgn="base" hangingPunct="0">
              <a:lnSpc>
                <a:spcPct val="100000"/>
              </a:lnSpc>
              <a:spcBef>
                <a:spcPts val="1400"/>
              </a:spcBef>
              <a:spcAft>
                <a:spcPct val="0"/>
              </a:spcAft>
              <a:buFontTx/>
              <a:buChar char="•"/>
            </a:pPr>
            <a:r>
              <a:rPr lang="en-US" altLang="en-US" sz="1800" dirty="0">
                <a:latin typeface="Abadi" panose="020B0604020104020204" pitchFamily="34" charset="0"/>
              </a:rPr>
              <a:t>Data retrieval was accomplished through a GET request to the SpaceX API</a:t>
            </a:r>
          </a:p>
          <a:p>
            <a:pPr marL="0" lvl="0" eaLnBrk="0" fontAlgn="base" hangingPunct="0">
              <a:lnSpc>
                <a:spcPct val="100000"/>
              </a:lnSpc>
              <a:spcBef>
                <a:spcPts val="1400"/>
              </a:spcBef>
              <a:spcAft>
                <a:spcPct val="0"/>
              </a:spcAft>
              <a:buFontTx/>
              <a:buChar char="•"/>
            </a:pPr>
            <a:r>
              <a:rPr lang="en-US" altLang="en-US" sz="1800" dirty="0">
                <a:latin typeface="Abadi" panose="020B0604020104020204" pitchFamily="34" charset="0"/>
              </a:rPr>
              <a:t>The response content was parsed into JSON format using the .</a:t>
            </a:r>
            <a:r>
              <a:rPr lang="en-US" altLang="en-US" sz="1800" dirty="0" err="1">
                <a:latin typeface="Abadi" panose="020B0604020104020204" pitchFamily="34" charset="0"/>
              </a:rPr>
              <a:t>json</a:t>
            </a:r>
            <a:r>
              <a:rPr lang="en-US" altLang="en-US" sz="1800" dirty="0">
                <a:latin typeface="Abadi" panose="020B0604020104020204" pitchFamily="34" charset="0"/>
              </a:rPr>
              <a:t>() method and transformed into a pandas </a:t>
            </a:r>
            <a:r>
              <a:rPr lang="en-US" altLang="en-US" sz="1800" dirty="0" err="1">
                <a:latin typeface="Abadi" panose="020B0604020104020204" pitchFamily="34" charset="0"/>
              </a:rPr>
              <a:t>DataFrame</a:t>
            </a:r>
            <a:r>
              <a:rPr lang="en-US" altLang="en-US" sz="1800" dirty="0">
                <a:latin typeface="Abadi" panose="020B0604020104020204" pitchFamily="34" charset="0"/>
              </a:rPr>
              <a:t> via the .</a:t>
            </a:r>
            <a:r>
              <a:rPr lang="en-US" altLang="en-US" sz="1800" dirty="0" err="1">
                <a:latin typeface="Abadi" panose="020B0604020104020204" pitchFamily="34" charset="0"/>
              </a:rPr>
              <a:t>json_normalize</a:t>
            </a:r>
            <a:r>
              <a:rPr lang="en-US" altLang="en-US" sz="1800" dirty="0">
                <a:latin typeface="Abadi" panose="020B0604020104020204" pitchFamily="34" charset="0"/>
              </a:rPr>
              <a:t>() function</a:t>
            </a:r>
          </a:p>
          <a:p>
            <a:pPr marL="0" lvl="0" eaLnBrk="0" fontAlgn="base" hangingPunct="0">
              <a:lnSpc>
                <a:spcPct val="100000"/>
              </a:lnSpc>
              <a:spcBef>
                <a:spcPts val="1400"/>
              </a:spcBef>
              <a:spcAft>
                <a:spcPct val="0"/>
              </a:spcAft>
              <a:buFontTx/>
              <a:buChar char="•"/>
            </a:pPr>
            <a:r>
              <a:rPr lang="en-US" altLang="en-US" sz="1800" dirty="0">
                <a:latin typeface="Abadi" panose="020B0604020104020204" pitchFamily="34" charset="0"/>
              </a:rPr>
              <a:t>Subsequently, the data was preprocessed, checked for missing values, and imputed where necessary to ensure completeness</a:t>
            </a:r>
          </a:p>
          <a:p>
            <a:pPr marL="0" lvl="0" eaLnBrk="0" fontAlgn="base" hangingPunct="0">
              <a:lnSpc>
                <a:spcPct val="100000"/>
              </a:lnSpc>
              <a:spcBef>
                <a:spcPts val="1400"/>
              </a:spcBef>
              <a:spcAft>
                <a:spcPct val="0"/>
              </a:spcAft>
              <a:buFontTx/>
              <a:buChar char="•"/>
            </a:pPr>
            <a:r>
              <a:rPr lang="en-US" altLang="en-US" sz="1800" dirty="0">
                <a:latin typeface="Abadi" panose="020B0604020104020204" pitchFamily="34" charset="0"/>
              </a:rPr>
              <a:t>Additionally, web scraping was conducted on Wikipedia to gather Falcon 9 launch records using </a:t>
            </a:r>
            <a:r>
              <a:rPr lang="en-US" altLang="en-US" sz="1800" dirty="0" err="1">
                <a:latin typeface="Abadi" panose="020B0604020104020204" pitchFamily="34" charset="0"/>
              </a:rPr>
              <a:t>BeautifulSoup</a:t>
            </a:r>
            <a:endParaRPr lang="en-US" altLang="en-US" sz="1800" dirty="0">
              <a:latin typeface="Abadi" panose="020B0604020104020204" pitchFamily="34" charset="0"/>
            </a:endParaRPr>
          </a:p>
          <a:p>
            <a:pPr marL="0" lvl="0" eaLnBrk="0" fontAlgn="base" hangingPunct="0">
              <a:lnSpc>
                <a:spcPct val="100000"/>
              </a:lnSpc>
              <a:spcBef>
                <a:spcPts val="1400"/>
              </a:spcBef>
              <a:spcAft>
                <a:spcPct val="0"/>
              </a:spcAft>
              <a:buFontTx/>
              <a:buChar char="•"/>
            </a:pPr>
            <a:r>
              <a:rPr lang="en-US" altLang="en-US" sz="1800" dirty="0">
                <a:latin typeface="Abadi" panose="020B0604020104020204" pitchFamily="34" charset="0"/>
              </a:rPr>
              <a:t>This involved extracting the relevant HTML table, parsing its content, and converting it into a pandas </a:t>
            </a:r>
            <a:r>
              <a:rPr lang="en-US" altLang="en-US" sz="1800" dirty="0" err="1">
                <a:latin typeface="Abadi" panose="020B0604020104020204" pitchFamily="34" charset="0"/>
              </a:rPr>
              <a:t>DataFrame</a:t>
            </a:r>
            <a:r>
              <a:rPr lang="en-US" altLang="en-US" sz="1800" dirty="0">
                <a:latin typeface="Abadi" panose="020B0604020104020204" pitchFamily="34" charset="0"/>
              </a:rPr>
              <a:t> for further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Visit my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http://https://github.com/educh18/IBM-Course-10-Capstone/blob/main/Module%201-data-collection-api%20(1).ipynb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4CEF5A4D-C4E2-0946-1401-6CFBFEC4407C}"/>
              </a:ext>
            </a:extLst>
          </p:cNvPr>
          <p:cNvPicPr>
            <a:picLocks noChangeAspect="1"/>
          </p:cNvPicPr>
          <p:nvPr/>
        </p:nvPicPr>
        <p:blipFill>
          <a:blip r:embed="rId3"/>
          <a:srcRect r="16385"/>
          <a:stretch/>
        </p:blipFill>
        <p:spPr>
          <a:xfrm>
            <a:off x="5727892" y="1556657"/>
            <a:ext cx="5730080" cy="394544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487193" cy="3911826"/>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I then </a:t>
            </a:r>
            <a:r>
              <a:rPr lang="en-US" sz="2200" dirty="0" err="1">
                <a:solidFill>
                  <a:schemeClr val="accent3">
                    <a:lumMod val="25000"/>
                  </a:schemeClr>
                </a:solidFill>
                <a:latin typeface="Abadi"/>
              </a:rPr>
              <a:t>webscraped</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The table was parsed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Visit my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http://https://github.com/educh18/IBM-Course-10-Capstone/blob/main/Module%201-webscraping.ipynb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C7E8E0C8-93E1-FF8E-080A-E7E6755B3546}"/>
              </a:ext>
            </a:extLst>
          </p:cNvPr>
          <p:cNvPicPr>
            <a:picLocks noChangeAspect="1"/>
          </p:cNvPicPr>
          <p:nvPr/>
        </p:nvPicPr>
        <p:blipFill>
          <a:blip r:embed="rId3"/>
          <a:stretch>
            <a:fillRect/>
          </a:stretch>
        </p:blipFill>
        <p:spPr>
          <a:xfrm>
            <a:off x="6782397" y="139249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560</TotalTime>
  <Words>1931</Words>
  <Application>Microsoft Office PowerPoint</Application>
  <PresentationFormat>Widescreen</PresentationFormat>
  <Paragraphs>205</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Erik DuCharme</cp:lastModifiedBy>
  <cp:revision>217</cp:revision>
  <dcterms:created xsi:type="dcterms:W3CDTF">2021-04-29T18:58:34Z</dcterms:created>
  <dcterms:modified xsi:type="dcterms:W3CDTF">2024-12-04T01:34:05Z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